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1" autoAdjust="0"/>
    <p:restoredTop sz="95748" autoAdjust="0"/>
  </p:normalViewPr>
  <p:slideViewPr>
    <p:cSldViewPr>
      <p:cViewPr>
        <p:scale>
          <a:sx n="135" d="100"/>
          <a:sy n="135" d="100"/>
        </p:scale>
        <p:origin x="-36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540" y="-96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3F9B-AB2F-46F0-AB2B-003ADAABAC93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F50A1-4738-4DD8-AC45-69ED91161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50A1-4738-4DD8-AC45-69ED91161E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7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075861"/>
            <a:ext cx="6061934" cy="57821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5230906" cy="685800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24200"/>
            <a:ext cx="5230906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51176" y="0"/>
            <a:ext cx="3092824" cy="10758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6051176" cy="10758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 descr="TC0120101-IMG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t="14888" r="4706" b="5101"/>
          <a:stretch/>
        </p:blipFill>
        <p:spPr bwMode="auto">
          <a:xfrm>
            <a:off x="6051176" y="1075862"/>
            <a:ext cx="3092824" cy="57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61934" y="6320068"/>
            <a:ext cx="3092824" cy="5379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168588" y="2151724"/>
            <a:ext cx="2017059" cy="0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168588" y="5917241"/>
            <a:ext cx="2017059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916706" y="3765517"/>
            <a:ext cx="2017059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4168588" y="4841379"/>
            <a:ext cx="3765176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4303059" y="941379"/>
            <a:ext cx="0" cy="1344828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4303059" y="4706896"/>
            <a:ext cx="0" cy="1344828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7799294" y="3631034"/>
            <a:ext cx="0" cy="1344828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320067"/>
            <a:ext cx="6061934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Line 15"/>
          <p:cNvSpPr>
            <a:spLocks noChangeShapeType="1"/>
          </p:cNvSpPr>
          <p:nvPr userDrawn="1"/>
        </p:nvSpPr>
        <p:spPr bwMode="auto">
          <a:xfrm>
            <a:off x="0" y="1076203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051176" y="0"/>
            <a:ext cx="10758" cy="685800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" name="Picture 16" descr="Lumex_Master_0409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5257800"/>
            <a:ext cx="2900891" cy="6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hutterstock_77824255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" b="9967"/>
          <a:stretch/>
        </p:blipFill>
        <p:spPr>
          <a:xfrm>
            <a:off x="4311650" y="1079500"/>
            <a:ext cx="1733550" cy="1073150"/>
          </a:xfrm>
          <a:prstGeom prst="rect">
            <a:avLst/>
          </a:prstGeom>
        </p:spPr>
      </p:pic>
      <p:pic>
        <p:nvPicPr>
          <p:cNvPr id="34" name="Picture 33" descr="shutterstock_62180863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" r="2491" b="6926"/>
          <a:stretch/>
        </p:blipFill>
        <p:spPr>
          <a:xfrm>
            <a:off x="4311650" y="4838700"/>
            <a:ext cx="1739900" cy="1073150"/>
          </a:xfrm>
          <a:prstGeom prst="rect">
            <a:avLst/>
          </a:prstGeom>
        </p:spPr>
      </p:pic>
      <p:pic>
        <p:nvPicPr>
          <p:cNvPr id="9" name="Picture 8" descr="shutterstock_77945323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280" r="1087" b="12077"/>
          <a:stretch/>
        </p:blipFill>
        <p:spPr>
          <a:xfrm>
            <a:off x="6064250" y="3765550"/>
            <a:ext cx="1733550" cy="1073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6549837" y="1506071"/>
            <a:ext cx="2594163" cy="4813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0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274" b="40629"/>
          <a:stretch/>
        </p:blipFill>
        <p:spPr bwMode="auto">
          <a:xfrm>
            <a:off x="2409" y="-4482"/>
            <a:ext cx="6540032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7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1000"/>
            <a:ext cx="5715000" cy="62844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905000"/>
            <a:ext cx="5486401" cy="4191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1" y="1009444"/>
            <a:ext cx="5714999" cy="389050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with text and photo</a:t>
            </a:r>
            <a:endParaRPr lang="en-US" dirty="0"/>
          </a:p>
        </p:txBody>
      </p:sp>
      <p:sp>
        <p:nvSpPr>
          <p:cNvPr id="52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Line 12"/>
          <p:cNvSpPr>
            <a:spLocks noChangeShapeType="1"/>
          </p:cNvSpPr>
          <p:nvPr userDrawn="1"/>
        </p:nvSpPr>
        <p:spPr bwMode="auto">
          <a:xfrm>
            <a:off x="6546473" y="-4480"/>
            <a:ext cx="3364" cy="686248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 descr="LumexSMDHighTempDisplays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13793" r="4591" b="17816"/>
          <a:stretch/>
        </p:blipFill>
        <p:spPr>
          <a:xfrm>
            <a:off x="6540500" y="-1"/>
            <a:ext cx="2603500" cy="1511301"/>
          </a:xfrm>
          <a:prstGeom prst="rect">
            <a:avLst/>
          </a:prstGeom>
        </p:spPr>
      </p:pic>
      <p:pic>
        <p:nvPicPr>
          <p:cNvPr id="15" name="Picture 16" descr="Lumex_Master_0409_C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400800"/>
            <a:ext cx="1447800" cy="3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DK_Logo_1 [Converted]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86400"/>
            <a:ext cx="1515627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5626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6549837" y="1506071"/>
            <a:ext cx="2594163" cy="4813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9" name="Picture 18" descr="Lumex_highpower2watt-wid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13139"/>
          <a:stretch/>
        </p:blipFill>
        <p:spPr>
          <a:xfrm>
            <a:off x="6540500" y="0"/>
            <a:ext cx="2603500" cy="1511300"/>
          </a:xfrm>
          <a:prstGeom prst="rect">
            <a:avLst/>
          </a:prstGeom>
        </p:spPr>
      </p:pic>
      <p:pic>
        <p:nvPicPr>
          <p:cNvPr id="18" name="Picture 16" descr="Lumex_Master_0409_C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400800"/>
            <a:ext cx="1447800" cy="3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DK_Logo_1 [Converted]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86400"/>
            <a:ext cx="1515627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4" name="Rectangle 8"/>
          <p:cNvSpPr>
            <a:spLocks noChangeArrowheads="1"/>
          </p:cNvSpPr>
          <p:nvPr userDrawn="1"/>
        </p:nvSpPr>
        <p:spPr bwMode="auto">
          <a:xfrm>
            <a:off x="6553200" y="1524000"/>
            <a:ext cx="2601557" cy="53384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descr="404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17733" r="28000" b="23646"/>
          <a:stretch/>
        </p:blipFill>
        <p:spPr>
          <a:xfrm>
            <a:off x="6553200" y="0"/>
            <a:ext cx="2590800" cy="1511300"/>
          </a:xfrm>
          <a:prstGeom prst="rect">
            <a:avLst/>
          </a:prstGeom>
        </p:spPr>
      </p:pic>
      <p:pic>
        <p:nvPicPr>
          <p:cNvPr id="1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8" name="Picture 16" descr="Lumex_Master_0409_Colo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400800"/>
            <a:ext cx="1447800" cy="3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DK_Logo_1 [Converted]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86400"/>
            <a:ext cx="151562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2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134" b="40629"/>
          <a:stretch/>
        </p:blipFill>
        <p:spPr bwMode="auto">
          <a:xfrm>
            <a:off x="2408" y="-4482"/>
            <a:ext cx="6550791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6546474" y="-4481"/>
            <a:ext cx="6726" cy="1680882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549836" y="1447800"/>
            <a:ext cx="2604921" cy="54146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3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001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6" descr="Lumex_Master_0409_Color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6400800"/>
            <a:ext cx="1447800" cy="3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TC0120701-IMG08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4403" r="15667" b="35910"/>
          <a:stretch/>
        </p:blipFill>
        <p:spPr bwMode="auto">
          <a:xfrm>
            <a:off x="6553200" y="-4483"/>
            <a:ext cx="2590800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6" name="Picture 15" descr="DK_Logo_1 [Converted]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86400"/>
            <a:ext cx="1515627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4953000" cy="17526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esigning for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Alternative Energy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6454001"/>
            <a:ext cx="6019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2012,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 descr="DK_Logo_1 [Converted]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2904951" cy="1460500"/>
          </a:xfrm>
          <a:prstGeom prst="rect">
            <a:avLst/>
          </a:prstGeom>
        </p:spPr>
      </p:pic>
      <p:pic>
        <p:nvPicPr>
          <p:cNvPr id="6" name="Picture 16" descr="Lumex_Master_0409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6400800"/>
            <a:ext cx="1447800" cy="30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K_Logo_1 [Converted]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486400"/>
            <a:ext cx="1515627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57150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Technology Trends for Alternative Energy Applications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858000" y="1828800"/>
            <a:ext cx="2057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Design Considerations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 for Alternative Energy Applications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Extreme Temperatures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Long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Life Span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Low Power Consumption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Wavelength Sensitivity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High Bright Visibility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Portability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Durability</a:t>
            </a: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304800" y="1676400"/>
            <a:ext cx="61722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Energy conservation is not just a fad, it’s the </a:t>
            </a:r>
            <a:r>
              <a:rPr lang="en-US" sz="1200" dirty="0" smtClean="0">
                <a:solidFill>
                  <a:srgbClr val="000000"/>
                </a:solidFill>
              </a:rPr>
              <a:t>future. Efforts </a:t>
            </a:r>
            <a:r>
              <a:rPr lang="en-US" sz="1200" dirty="0">
                <a:solidFill>
                  <a:srgbClr val="000000"/>
                </a:solidFill>
              </a:rPr>
              <a:t>to reduce pollutants and greenhouse </a:t>
            </a:r>
            <a:r>
              <a:rPr lang="en-US" sz="1200" dirty="0" smtClean="0">
                <a:solidFill>
                  <a:srgbClr val="000000"/>
                </a:solidFill>
              </a:rPr>
              <a:t>gases, as well as protecting our natural resources, are </a:t>
            </a:r>
            <a:r>
              <a:rPr lang="en-US" sz="1200" dirty="0">
                <a:solidFill>
                  <a:srgbClr val="000000"/>
                </a:solidFill>
              </a:rPr>
              <a:t>a primary focus in today's culture. </a:t>
            </a:r>
            <a:endParaRPr lang="en-US" sz="12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</a:rPr>
              <a:t>Because of the their many benefits, the u</a:t>
            </a:r>
            <a:r>
              <a:rPr lang="en-US" sz="1200" dirty="0">
                <a:solidFill>
                  <a:schemeClr val="tx1"/>
                </a:solidFill>
              </a:rPr>
              <a:t>se of optoelectronics have become intricate in paving the way for </a:t>
            </a:r>
            <a:r>
              <a:rPr lang="en-US" sz="1200" dirty="0" smtClean="0">
                <a:solidFill>
                  <a:schemeClr val="tx1"/>
                </a:solidFill>
              </a:rPr>
              <a:t>alternative energy </a:t>
            </a:r>
            <a:r>
              <a:rPr lang="en-US" sz="1200" dirty="0" smtClean="0">
                <a:solidFill>
                  <a:srgbClr val="000000"/>
                </a:solidFill>
              </a:rPr>
              <a:t>applications.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rgbClr val="000000"/>
                </a:solidFill>
              </a:rPr>
              <a:t>Lumex’s</a:t>
            </a:r>
            <a:r>
              <a:rPr lang="en-US" sz="1200" dirty="0" smtClean="0">
                <a:solidFill>
                  <a:srgbClr val="000000"/>
                </a:solidFill>
              </a:rPr>
              <a:t> customers are the global leaders and technology innovators in this particular market segment.  </a:t>
            </a:r>
            <a:r>
              <a:rPr lang="en-US" sz="1200" dirty="0" err="1" smtClean="0">
                <a:solidFill>
                  <a:srgbClr val="000000"/>
                </a:solidFill>
              </a:rPr>
              <a:t>Lumex’s</a:t>
            </a:r>
            <a:r>
              <a:rPr lang="en-US" sz="1200" dirty="0" smtClean="0">
                <a:solidFill>
                  <a:srgbClr val="000000"/>
                </a:solidFill>
              </a:rPr>
              <a:t> wide range of products are being incorporated into novel applications every day in this exciting new market, such as:</a:t>
            </a:r>
          </a:p>
          <a:p>
            <a:pPr marL="571500" lvl="2" indent="-27940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UV LEDs used for sterilization, filtration </a:t>
            </a:r>
            <a:r>
              <a:rPr lang="en-US" sz="1200" dirty="0" smtClean="0">
                <a:solidFill>
                  <a:schemeClr val="tx1"/>
                </a:solidFill>
              </a:rPr>
              <a:t>systems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and gas detection </a:t>
            </a:r>
          </a:p>
          <a:p>
            <a:pPr marL="571500" lvl="2" indent="-27940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LED and LCD technologies used in alternative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energy processes such as wind, solar and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geothermal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571500" lvl="2" indent="-27940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Utilizing specific LED wavelengths for detection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in agricultural and plastics sorting processes</a:t>
            </a:r>
          </a:p>
          <a:p>
            <a:pPr marL="571500" lvl="2" indent="-27940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Extreme temperature LEDs and LCDs in </a:t>
            </a:r>
            <a:r>
              <a:rPr lang="en-US" sz="1200" dirty="0">
                <a:solidFill>
                  <a:srgbClr val="000000"/>
                </a:solidFill>
              </a:rPr>
              <a:t>the 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oil </a:t>
            </a:r>
            <a:r>
              <a:rPr lang="en-US" sz="1200" dirty="0">
                <a:solidFill>
                  <a:srgbClr val="000000"/>
                </a:solidFill>
              </a:rPr>
              <a:t>and gas industry </a:t>
            </a:r>
            <a:r>
              <a:rPr lang="en-US" sz="1200" dirty="0" smtClean="0">
                <a:solidFill>
                  <a:srgbClr val="000000"/>
                </a:solidFill>
              </a:rPr>
              <a:t>for flow-line monitoring of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pipelines </a:t>
            </a:r>
            <a:r>
              <a:rPr lang="en-US" sz="1200" dirty="0">
                <a:solidFill>
                  <a:srgbClr val="000000"/>
                </a:solidFill>
              </a:rPr>
              <a:t>and distribution </a:t>
            </a:r>
            <a:r>
              <a:rPr lang="en-US" sz="1200" dirty="0" smtClean="0">
                <a:solidFill>
                  <a:srgbClr val="000000"/>
                </a:solidFill>
              </a:rPr>
              <a:t>networks</a:t>
            </a:r>
          </a:p>
          <a:p>
            <a:pPr marL="571500" lvl="2" indent="-27940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High powered LEDs for monitoring </a:t>
            </a:r>
            <a:r>
              <a:rPr lang="en-US" sz="1200" dirty="0">
                <a:solidFill>
                  <a:srgbClr val="000000"/>
                </a:solidFill>
              </a:rPr>
              <a:t>underwater </a:t>
            </a:r>
            <a:r>
              <a:rPr lang="en-US" sz="1200" dirty="0" smtClean="0">
                <a:solidFill>
                  <a:srgbClr val="000000"/>
                </a:solidFill>
              </a:rPr>
              <a:t/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structures </a:t>
            </a:r>
            <a:r>
              <a:rPr lang="en-US" sz="1200" dirty="0">
                <a:solidFill>
                  <a:srgbClr val="000000"/>
                </a:solidFill>
              </a:rPr>
              <a:t>and marine </a:t>
            </a:r>
            <a:r>
              <a:rPr lang="en-US" sz="1200" dirty="0" smtClean="0">
                <a:solidFill>
                  <a:srgbClr val="000000"/>
                </a:solidFill>
              </a:rPr>
              <a:t>biology</a:t>
            </a:r>
          </a:p>
        </p:txBody>
      </p:sp>
      <p:pic>
        <p:nvPicPr>
          <p:cNvPr id="3" name="Picture 2" descr="Going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59200"/>
            <a:ext cx="2260600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Product Components Ideal for the Alternative Energy Market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2012,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858000" y="1828800"/>
            <a:ext cx="2057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Lumex Product Families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High Power LEDs</a:t>
            </a:r>
            <a:endParaRPr lang="en-US" sz="1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lvl="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Ultraviolet LEDs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Thru-Hole &amp; SMD LEDs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Panel &amp; PCB Indicators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Displays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Arrays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Light Pipes</a:t>
            </a:r>
            <a:endParaRPr lang="en-US" sz="12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Infrared Devices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Monochromatic &amp; Color LCDs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idx="1"/>
          </p:nvPr>
        </p:nvSpPr>
        <p:spPr>
          <a:xfrm>
            <a:off x="1295400" y="3962400"/>
            <a:ext cx="50292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 smtClean="0"/>
              <a:t>SMD &amp; Thru-Hole High Temp LED Displays</a:t>
            </a:r>
          </a:p>
          <a:p>
            <a:pPr marL="177800" indent="-177800"/>
            <a:r>
              <a:rPr lang="en-US" sz="1100" dirty="0" smtClean="0"/>
              <a:t>Market-leading, operating temperatures up to 105˚C</a:t>
            </a:r>
          </a:p>
          <a:p>
            <a:pPr marL="177800" indent="-177800"/>
            <a:r>
              <a:rPr lang="en-US" sz="1100" dirty="0" smtClean="0"/>
              <a:t>Single &amp; dual digit layouts available in standard stock</a:t>
            </a:r>
          </a:p>
          <a:p>
            <a:pPr marL="177800" indent="-177800"/>
            <a:r>
              <a:rPr lang="en-US" sz="1100" dirty="0" smtClean="0"/>
              <a:t>Triple or quad digit layouts available with no additional tooling</a:t>
            </a:r>
          </a:p>
          <a:p>
            <a:pPr>
              <a:buNone/>
            </a:pPr>
            <a:r>
              <a:rPr lang="en-US" sz="1100" dirty="0" smtClean="0"/>
              <a:t>       </a:t>
            </a:r>
          </a:p>
          <a:p>
            <a:pPr>
              <a:buNone/>
            </a:pPr>
            <a:endParaRPr lang="en-US" sz="1400" dirty="0" smtClean="0"/>
          </a:p>
        </p:txBody>
      </p:sp>
      <p:pic>
        <p:nvPicPr>
          <p:cNvPr id="17" name="Picture 16" descr="H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116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Content Placeholder 11"/>
          <p:cNvSpPr txBox="1">
            <a:spLocks/>
          </p:cNvSpPr>
          <p:nvPr/>
        </p:nvSpPr>
        <p:spPr>
          <a:xfrm>
            <a:off x="1295400" y="4876800"/>
            <a:ext cx="51816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PLCC-6, 5050 Package</a:t>
            </a:r>
            <a:endParaRPr lang="en-US" sz="1100" b="1" dirty="0" smtClean="0"/>
          </a:p>
          <a:p>
            <a:pPr marL="177800" indent="-177800"/>
            <a:r>
              <a:rPr lang="en-US" sz="1100" dirty="0" smtClean="0"/>
              <a:t>State-of-the-art high brightness chip technology</a:t>
            </a:r>
          </a:p>
          <a:p>
            <a:pPr marL="177800" indent="-177800"/>
            <a:r>
              <a:rPr lang="en-US" sz="1100" dirty="0" smtClean="0"/>
              <a:t>3 Dice per LED package</a:t>
            </a:r>
          </a:p>
          <a:p>
            <a:pPr marL="177800" indent="-177800"/>
            <a:r>
              <a:rPr lang="en-US" sz="1100" dirty="0" smtClean="0"/>
              <a:t>Lead frame / lens casting reliability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2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Content Placeholder 11"/>
          <p:cNvSpPr txBox="1">
            <a:spLocks/>
          </p:cNvSpPr>
          <p:nvPr/>
        </p:nvSpPr>
        <p:spPr>
          <a:xfrm>
            <a:off x="1295400" y="1549400"/>
            <a:ext cx="5334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Ultraviolet (UV) LEDs</a:t>
            </a:r>
          </a:p>
          <a:p>
            <a:pPr marL="177800" indent="-177800"/>
            <a:r>
              <a:rPr lang="en-US" sz="1100" dirty="0" smtClean="0"/>
              <a:t>Available in 355nm, 365nm, 377nm, 385nm 405nm and 415nm wavelengths with 4-6mW power output</a:t>
            </a:r>
          </a:p>
          <a:p>
            <a:pPr marL="177800" indent="-177800"/>
            <a:r>
              <a:rPr lang="en-US" sz="1100" dirty="0" smtClean="0"/>
              <a:t>Longer lifespan; greater than 50,000 hours</a:t>
            </a:r>
          </a:p>
          <a:p>
            <a:pPr marL="177800" indent="-177800"/>
            <a:r>
              <a:rPr lang="en-US" sz="1100" dirty="0" smtClean="0"/>
              <a:t>TO-46 package, with glass lens in a through-hole format</a:t>
            </a:r>
          </a:p>
          <a:p>
            <a:pPr marL="177800" indent="-177800"/>
            <a:r>
              <a:rPr lang="en-US" sz="1100" dirty="0" smtClean="0"/>
              <a:t>Custom wavelengths are available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25" name="Content Placeholder 11"/>
          <p:cNvSpPr txBox="1">
            <a:spLocks/>
          </p:cNvSpPr>
          <p:nvPr/>
        </p:nvSpPr>
        <p:spPr>
          <a:xfrm>
            <a:off x="1295400" y="2819400"/>
            <a:ext cx="5029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0404 Surface-Mount RGB LEDs</a:t>
            </a:r>
          </a:p>
          <a:p>
            <a:pPr marL="177800" indent="-177800"/>
            <a:r>
              <a:rPr lang="en-US" sz="1100" dirty="0" smtClean="0"/>
              <a:t>Full color surface-mount RGB LED</a:t>
            </a:r>
          </a:p>
          <a:p>
            <a:pPr marL="177800" indent="-177800"/>
            <a:r>
              <a:rPr lang="en-US" sz="1100" dirty="0" smtClean="0"/>
              <a:t>0404 Packaging – 1.0mm x 1.00mm x 0.25mm</a:t>
            </a:r>
          </a:p>
          <a:p>
            <a:pPr marL="177800" indent="-177800"/>
            <a:r>
              <a:rPr lang="en-US" sz="1100" dirty="0" smtClean="0"/>
              <a:t>Low current operation (30/40/20 mcd respectively for RGB @ 2mA)</a:t>
            </a:r>
          </a:p>
          <a:p>
            <a:pPr marL="177800" indent="-177800"/>
            <a:r>
              <a:rPr lang="en-US" sz="1100" dirty="0" smtClean="0"/>
              <a:t>Operating temperature range from -40˚C to +85˚C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pic>
        <p:nvPicPr>
          <p:cNvPr id="26" name="Picture 25" descr="IR1(3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Penn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06700"/>
            <a:ext cx="914400" cy="914400"/>
          </a:xfrm>
          <a:prstGeom prst="rect">
            <a:avLst/>
          </a:prstGeom>
        </p:spPr>
      </p:pic>
      <p:pic>
        <p:nvPicPr>
          <p:cNvPr id="2" name="Picture 1" descr="Screen shot 2013-12-20 at 2.51.2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74389"/>
            <a:ext cx="914400" cy="89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1828800"/>
            <a:ext cx="5638800" cy="4267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In today’s competitive marketplace, many engineers are finding that many standard technologies do not meet all of their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More and more, design engineers are recognizing that an application-specific solution will offer the best result for more complex design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Lumex has proven success at translating initial design concepts and turning them into reality.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Whether addressing a current </a:t>
            </a:r>
            <a:br>
              <a:rPr lang="en-US" sz="1200" dirty="0" smtClean="0"/>
            </a:br>
            <a:r>
              <a:rPr lang="en-US" sz="1200" dirty="0" smtClean="0"/>
              <a:t>design challenge or integrating </a:t>
            </a:r>
            <a:br>
              <a:rPr lang="en-US" sz="1200" dirty="0" smtClean="0"/>
            </a:br>
            <a:r>
              <a:rPr lang="en-US" sz="1200" dirty="0" smtClean="0"/>
              <a:t>multiple components into one </a:t>
            </a:r>
            <a:br>
              <a:rPr lang="en-US" sz="1200" dirty="0" smtClean="0"/>
            </a:br>
            <a:r>
              <a:rPr lang="en-US" sz="1200" dirty="0" smtClean="0"/>
              <a:t>sub-assembly, Lumex will work </a:t>
            </a:r>
            <a:br>
              <a:rPr lang="en-US" sz="1200" dirty="0" smtClean="0"/>
            </a:br>
            <a:r>
              <a:rPr lang="en-US" sz="1200" dirty="0" smtClean="0"/>
              <a:t>with you from initial prototype </a:t>
            </a:r>
            <a:br>
              <a:rPr lang="en-US" sz="1200" dirty="0" smtClean="0"/>
            </a:br>
            <a:r>
              <a:rPr lang="en-US" sz="1200" dirty="0" smtClean="0"/>
              <a:t>through final production.</a:t>
            </a:r>
          </a:p>
          <a:p>
            <a:pPr>
              <a:spcAft>
                <a:spcPts val="600"/>
              </a:spcAft>
            </a:pPr>
            <a:r>
              <a:rPr lang="en-US" sz="1200" smtClean="0"/>
              <a:t>Lumex </a:t>
            </a:r>
            <a:r>
              <a:rPr lang="en-US" sz="1200" dirty="0"/>
              <a:t>offers </a:t>
            </a:r>
            <a:r>
              <a:rPr lang="en-US" sz="1200" dirty="0" smtClean="0"/>
              <a:t>experience, </a:t>
            </a:r>
            <a:br>
              <a:rPr lang="en-US" sz="1200" dirty="0" smtClean="0"/>
            </a:br>
            <a:r>
              <a:rPr lang="en-US" sz="1200" dirty="0" smtClean="0"/>
              <a:t>quality and innovative originality </a:t>
            </a:r>
            <a:br>
              <a:rPr lang="en-US" sz="1200" dirty="0" smtClean="0"/>
            </a:br>
            <a:r>
              <a:rPr lang="en-US" sz="1200" dirty="0" smtClean="0"/>
              <a:t>to help bring products to market </a:t>
            </a:r>
            <a:br>
              <a:rPr lang="en-US" sz="1200" dirty="0" smtClean="0"/>
            </a:br>
            <a:r>
              <a:rPr lang="en-US" sz="1200" dirty="0" smtClean="0"/>
              <a:t>faster and help provide that </a:t>
            </a:r>
            <a:br>
              <a:rPr lang="en-US" sz="1200" dirty="0" smtClean="0"/>
            </a:br>
            <a:r>
              <a:rPr lang="en-US" sz="1200" dirty="0" smtClean="0"/>
              <a:t>competitive edge</a:t>
            </a:r>
            <a:r>
              <a:rPr lang="en-US" sz="1200" dirty="0"/>
              <a:t>.</a:t>
            </a:r>
            <a:endParaRPr lang="en-US" sz="1200" dirty="0" smtClean="0"/>
          </a:p>
          <a:p>
            <a:pPr>
              <a:spcAft>
                <a:spcPts val="600"/>
              </a:spcAft>
              <a:buNone/>
            </a:pPr>
            <a:r>
              <a:rPr lang="en-US" sz="1200" dirty="0" smtClean="0"/>
              <a:t>       </a:t>
            </a:r>
          </a:p>
          <a:p>
            <a:pPr>
              <a:spcAft>
                <a:spcPts val="600"/>
              </a:spcAft>
              <a:buNone/>
            </a:pPr>
            <a:endParaRPr lang="en-US" sz="1200" dirty="0" smtClean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Multiple Technologies…</a:t>
            </a:r>
            <a:b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One Product Solution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ntegr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00400" y="3200400"/>
            <a:ext cx="3048000" cy="2286000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58000" y="1752600"/>
            <a:ext cx="2057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Benefits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 of 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Value Add Solutions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Focus on application  needs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Stand out from competition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Enhanced reliability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Speed time to market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Reduced labor costs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Faster ROI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Full plug ‘n play solution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Engineering know-how that acts as an extension of your own team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</a:t>
            </a:r>
            <a:r>
              <a:rPr lang="en-US" sz="60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sz="60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tockLayouts Internet Marketing TC012">
  <a:themeElements>
    <a:clrScheme name="Custom 1">
      <a:dk1>
        <a:sysClr val="windowText" lastClr="000000"/>
      </a:dk1>
      <a:lt1>
        <a:sysClr val="window" lastClr="FFFFFF"/>
      </a:lt1>
      <a:dk2>
        <a:srgbClr val="737474"/>
      </a:dk2>
      <a:lt2>
        <a:srgbClr val="B6BB8B"/>
      </a:lt2>
      <a:accent1>
        <a:srgbClr val="EAEDA6"/>
      </a:accent1>
      <a:accent2>
        <a:srgbClr val="89973E"/>
      </a:accent2>
      <a:accent3>
        <a:srgbClr val="EBE522"/>
      </a:accent3>
      <a:accent4>
        <a:srgbClr val="3B5A2E"/>
      </a:accent4>
      <a:accent5>
        <a:srgbClr val="B1B64D"/>
      </a:accent5>
      <a:accent6>
        <a:srgbClr val="21212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</TotalTime>
  <Words>457</Words>
  <Application>Microsoft Office PowerPoint</Application>
  <PresentationFormat>On-screen Show (4:3)</PresentationFormat>
  <Paragraphs>73</Paragraphs>
  <Slides>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StockLayouts Internet Marketing TC012</vt:lpstr>
      <vt:lpstr>designing for the Alternative Energy market</vt:lpstr>
      <vt:lpstr>Technology Trends for Alternative Energy Applications</vt:lpstr>
      <vt:lpstr>Product Components Ideal for the Alternative Energy Market</vt:lpstr>
      <vt:lpstr>Multiple Technologies…                   One Product Solution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Shelly Linert</cp:lastModifiedBy>
  <cp:revision>209</cp:revision>
  <dcterms:created xsi:type="dcterms:W3CDTF">2010-07-09T22:21:36Z</dcterms:created>
  <dcterms:modified xsi:type="dcterms:W3CDTF">2016-03-30T15:24:38Z</dcterms:modified>
</cp:coreProperties>
</file>